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20" r:id="rId2"/>
  </p:sldMasterIdLst>
  <p:notesMasterIdLst>
    <p:notesMasterId r:id="rId9"/>
  </p:notesMasterIdLst>
  <p:handoutMasterIdLst>
    <p:handoutMasterId r:id="rId10"/>
  </p:handoutMasterIdLst>
  <p:sldIdLst>
    <p:sldId id="257" r:id="rId3"/>
    <p:sldId id="258" r:id="rId4"/>
    <p:sldId id="262" r:id="rId5"/>
    <p:sldId id="265" r:id="rId6"/>
    <p:sldId id="266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12" autoAdjust="0"/>
    <p:restoredTop sz="94660"/>
  </p:normalViewPr>
  <p:slideViewPr>
    <p:cSldViewPr snapToGrid="0">
      <p:cViewPr varScale="1">
        <p:scale>
          <a:sx n="69" d="100"/>
          <a:sy n="69" d="100"/>
        </p:scale>
        <p:origin x="66" y="6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319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7B527-9545-4A18-82C6-985C2D673EE0}" type="datetimeFigureOut">
              <a:rPr lang="en-US" smtClean="0"/>
              <a:t>16-Dec-15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BD15E-A83F-499B-AE2F-72149146BF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39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2A402-9AEC-46CD-BFFB-8C45353B9417}" type="datetimeFigureOut">
              <a:rPr lang="en-US" smtClean="0"/>
              <a:t>16-Dec-15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6FFF6-EFF5-46FA-B62C-F141E1274D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67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6FFF6-EFF5-46FA-B62C-F141E1274D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22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1179705"/>
            <a:ext cx="9875520" cy="147218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2669871"/>
            <a:ext cx="9875520" cy="1752600"/>
          </a:xfrm>
          <a:prstGeom prst="rect">
            <a:avLst/>
          </a:prstGeom>
        </p:spPr>
        <p:txBody>
          <a:bodyPr tIns="0"/>
          <a:lstStyle>
            <a:lvl1pPr marL="27432" indent="0" algn="ctr">
              <a:buNone/>
              <a:defRPr sz="2600" b="1">
                <a:solidFill>
                  <a:schemeClr val="accent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1C2D185E-BD1E-4CBE-A61F-35CAD735F848}" type="datetime1">
              <a:rPr lang="en-US" smtClean="0"/>
              <a:t>16-Dec-15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7133BD94-17D4-4DEF-B844-67D6BA237612}" type="datetime1">
              <a:rPr lang="en-US" smtClean="0"/>
              <a:t>16-Dec-15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  <a:prstGeom prst="rect">
            <a:avLst/>
          </a:prstGeo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  <a:prstGeom prst="rect">
            <a:avLst/>
          </a:prstGeo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EA344295-BCB3-4C96-B3CE-F668F72C39DB}" type="datetime1">
              <a:rPr lang="en-US" smtClean="0"/>
              <a:t>16-Dec-15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CA9F5007-87DE-488C-8ECD-66DCDA2978A3}" type="datetime1">
              <a:rPr lang="en-US" smtClean="0"/>
              <a:t>16-Dec-15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  <p15:guide id="2" pos="98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600325"/>
            <a:ext cx="8534400" cy="22860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1066800"/>
            <a:ext cx="8534400" cy="1509712"/>
          </a:xfrm>
          <a:prstGeom prst="rect">
            <a:avLst/>
          </a:prstGeo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E8DB53E6-2EA0-4C6F-9D6B-EC8B23B43B9C}" type="datetime1">
              <a:rPr lang="en-US" smtClean="0"/>
              <a:t>16-Dec-15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32452640-9AB4-4FAC-81FF-78F831713D37}" type="datetime1">
              <a:rPr lang="en-US" smtClean="0"/>
              <a:t>16-Dec-15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45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prstGeom prst="rect">
            <a:avLst/>
          </a:prstGeom>
          <a:noFill/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prstGeom prst="rect">
            <a:avLst/>
          </a:prstGeo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FD31F8B8-1912-4B3E-A9BB-091D44EE69D2}" type="datetime1">
              <a:rPr lang="en-US" smtClean="0"/>
              <a:t>16-Dec-15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  <a:prstGeom prst="rect">
            <a:avLst/>
          </a:prstGeo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5E98050E-AF67-4EC2-AB54-6E14E08E4A00}" type="datetime1">
              <a:rPr lang="en-US" smtClean="0"/>
              <a:t>16-Dec-15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5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CD14D783-CD52-4B1C-BF5A-038ECE1CF490}" type="datetime1">
              <a:rPr lang="en-US" smtClean="0"/>
              <a:t>16-Dec-15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7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  <a:prstGeom prst="rect">
            <a:avLst/>
          </a:prstGeo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005CA02A-594F-46ED-A0C2-DE599B6E52DE}" type="datetime1">
              <a:rPr lang="en-US" smtClean="0"/>
              <a:t>16-Dec-15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4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/>
          <a:lstStyle/>
          <a:p>
            <a:fld id="{08B6A6AB-C691-41A3-B2F1-0EE2DBBFDAB8}" type="datetime1">
              <a:rPr lang="en-US" smtClean="0"/>
              <a:t>16-Dec-15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marL="0" indent="0" algn="l" eaLnBrk="1" latinLnBrk="0" hangingPunct="1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75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148" y="-54"/>
            <a:ext cx="12188952" cy="6858054"/>
            <a:chOff x="7148" y="-54"/>
            <a:chExt cx="12188952" cy="6858054"/>
          </a:xfrm>
        </p:grpSpPr>
        <p:sp>
          <p:nvSpPr>
            <p:cNvPr id="4" name="Rectangle 3"/>
            <p:cNvSpPr/>
            <p:nvPr/>
          </p:nvSpPr>
          <p:spPr>
            <a:xfrm>
              <a:off x="7148" y="0"/>
              <a:ext cx="12188952" cy="68580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invGray">
            <a:xfrm>
              <a:off x="1473566" y="-54"/>
              <a:ext cx="96070" cy="6858054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25400" cap="rnd" cmpd="sng" algn="ctr">
              <a:noFill/>
              <a:prstDash val="solid"/>
            </a:ln>
            <a:effectLst>
              <a:outerShdw blurRad="38550" dist="38000" dir="10800000" algn="tl" rotWithShape="0">
                <a:schemeClr val="bg2">
                  <a:shade val="20000"/>
                  <a:satMod val="110000"/>
                  <a:alpha val="25000"/>
                </a:schemeClr>
              </a:outerShdw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0" hangingPunct="1"/>
              <a:endParaRPr kumimoji="0" lang="en-US" sz="1800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" y="0"/>
              <a:ext cx="1495425" cy="6858000"/>
            </a:xfrm>
            <a:prstGeom prst="rect">
              <a:avLst/>
            </a:prstGeom>
          </p:spPr>
        </p:pic>
      </p:grpSp>
      <p:sp>
        <p:nvSpPr>
          <p:cNvPr id="16" name="Title Placeholder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8" name="Date Placeholder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B0296519-5417-4396-BF15-D5B0A34355E5}" type="datetime1">
              <a:rPr lang="en-US" smtClean="0"/>
              <a:t>16-Dec-15</a:t>
            </a:fld>
            <a:endParaRPr lang="en-US"/>
          </a:p>
        </p:txBody>
      </p:sp>
      <p:sp>
        <p:nvSpPr>
          <p:cNvPr id="19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0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tx2"/>
                </a:solidFill>
                <a:effectLst/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38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300" b="1" kern="1200">
          <a:solidFill>
            <a:schemeClr val="accent2"/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7512" userDrawn="1">
          <p15:clr>
            <a:srgbClr val="F26B43"/>
          </p15:clr>
        </p15:guide>
        <p15:guide id="3" pos="1176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orient="horz" pos="888" userDrawn="1">
          <p15:clr>
            <a:srgbClr val="F26B43"/>
          </p15:clr>
        </p15:guide>
        <p15:guide id="6" orient="horz" pos="1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Spatial Distribution Pattern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Distribution of Possums in NSW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90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problematic and Background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914144" y="1417320"/>
            <a:ext cx="5816692" cy="5038898"/>
          </a:xfrm>
        </p:spPr>
        <p:txBody>
          <a:bodyPr>
            <a:normAutofit lnSpcReduction="10000"/>
          </a:bodyPr>
          <a:lstStyle/>
          <a:p>
            <a:pPr marL="82296" lvl="0" indent="0">
              <a:buNone/>
            </a:pPr>
            <a:r>
              <a:rPr lang="en-US" sz="1200" b="1" dirty="0" smtClean="0"/>
              <a:t>Current problematic</a:t>
            </a:r>
          </a:p>
          <a:p>
            <a:pPr lvl="0"/>
            <a:r>
              <a:rPr lang="en-US" sz="1200" dirty="0" smtClean="0"/>
              <a:t>The </a:t>
            </a:r>
            <a:r>
              <a:rPr lang="en-US" sz="1200" dirty="0"/>
              <a:t>Brush-tailed possum is </a:t>
            </a:r>
            <a:r>
              <a:rPr lang="en-US" sz="1200" dirty="0" smtClean="0"/>
              <a:t>one of </a:t>
            </a:r>
            <a:r>
              <a:rPr lang="en-US" sz="1200" dirty="0"/>
              <a:t>the best known Australian </a:t>
            </a:r>
            <a:r>
              <a:rPr lang="en-US" sz="1200" dirty="0" smtClean="0"/>
              <a:t>marsupial.</a:t>
            </a:r>
          </a:p>
          <a:p>
            <a:pPr lvl="0">
              <a:buClr>
                <a:srgbClr val="94B6D2"/>
              </a:buClr>
            </a:pPr>
            <a:r>
              <a:rPr lang="en-US" sz="1200" dirty="0" smtClean="0"/>
              <a:t>These </a:t>
            </a:r>
            <a:r>
              <a:rPr lang="en-US" sz="1200" dirty="0"/>
              <a:t>animals are </a:t>
            </a:r>
            <a:r>
              <a:rPr lang="en-US" sz="1200" dirty="0" smtClean="0"/>
              <a:t>widely distributed and predominantly </a:t>
            </a:r>
            <a:r>
              <a:rPr lang="en-US" sz="1200" dirty="0"/>
              <a:t>arboreal making them difficult to </a:t>
            </a:r>
            <a:r>
              <a:rPr lang="en-US" sz="1200" dirty="0" smtClean="0"/>
              <a:t>detect.</a:t>
            </a:r>
            <a:endParaRPr lang="en-US" sz="1200" dirty="0">
              <a:solidFill>
                <a:srgbClr val="775F55"/>
              </a:solidFill>
            </a:endParaRPr>
          </a:p>
          <a:p>
            <a:pPr lvl="0">
              <a:buClr>
                <a:srgbClr val="94B6D2"/>
              </a:buClr>
            </a:pPr>
            <a:r>
              <a:rPr lang="en-US" sz="1200" dirty="0" smtClean="0">
                <a:solidFill>
                  <a:srgbClr val="775F55"/>
                </a:solidFill>
              </a:rPr>
              <a:t>There are</a:t>
            </a:r>
            <a:r>
              <a:rPr lang="en-US" sz="1200" dirty="0" smtClean="0"/>
              <a:t> </a:t>
            </a:r>
            <a:r>
              <a:rPr lang="en-US" sz="1200" dirty="0"/>
              <a:t>well </a:t>
            </a:r>
            <a:r>
              <a:rPr lang="en-US" sz="1200" dirty="0" smtClean="0"/>
              <a:t>settled into </a:t>
            </a:r>
            <a:r>
              <a:rPr lang="en-US" sz="1200" dirty="0"/>
              <a:t>urban life, a lot of their occupancy is in private </a:t>
            </a:r>
            <a:r>
              <a:rPr lang="en-US" sz="1200" dirty="0" smtClean="0"/>
              <a:t>land. A reason of </a:t>
            </a:r>
            <a:r>
              <a:rPr lang="en-US" sz="1200" dirty="0"/>
              <a:t>some concern for their well-being in the ‘wild</a:t>
            </a:r>
            <a:r>
              <a:rPr lang="en-US" sz="1200" dirty="0" smtClean="0"/>
              <a:t>’</a:t>
            </a:r>
            <a:r>
              <a:rPr lang="en-US" sz="1200" dirty="0" smtClean="0">
                <a:solidFill>
                  <a:srgbClr val="775F55"/>
                </a:solidFill>
              </a:rPr>
              <a:t>.</a:t>
            </a:r>
          </a:p>
          <a:p>
            <a:pPr marL="82296" lvl="0" indent="0">
              <a:buNone/>
            </a:pPr>
            <a:endParaRPr lang="en-US" sz="1200" b="1" dirty="0" smtClean="0"/>
          </a:p>
          <a:p>
            <a:pPr marL="82296" lvl="0" indent="0">
              <a:buNone/>
            </a:pPr>
            <a:r>
              <a:rPr lang="en-US" sz="1200" b="1" dirty="0" smtClean="0"/>
              <a:t>Background</a:t>
            </a:r>
            <a:endParaRPr lang="en-US" sz="1200" b="1" dirty="0"/>
          </a:p>
          <a:p>
            <a:pPr lvl="0"/>
            <a:r>
              <a:rPr lang="en-US" sz="1200" dirty="0" smtClean="0"/>
              <a:t>In 2006, during a project for koalas, data </a:t>
            </a:r>
            <a:r>
              <a:rPr lang="en-US" sz="1200" dirty="0"/>
              <a:t>for other 10 iconic species was taken though a community survey including the Brush-tailed data. </a:t>
            </a:r>
          </a:p>
          <a:p>
            <a:pPr lvl="0"/>
            <a:r>
              <a:rPr lang="en-US" sz="1200" dirty="0"/>
              <a:t>The data was collected though a map-based mail survey of rural and outer-urban New South Wales to determine the distribution of the 10 species.</a:t>
            </a:r>
          </a:p>
          <a:p>
            <a:pPr marL="82296" lvl="0" indent="0">
              <a:buClr>
                <a:srgbClr val="94B6D2"/>
              </a:buClr>
              <a:buNone/>
            </a:pPr>
            <a:endParaRPr lang="en-US" sz="1200" b="1" dirty="0" smtClean="0"/>
          </a:p>
          <a:p>
            <a:pPr marL="82296" lvl="0" indent="0">
              <a:buClr>
                <a:srgbClr val="94B6D2"/>
              </a:buClr>
              <a:buNone/>
            </a:pPr>
            <a:r>
              <a:rPr lang="en-US" sz="1200" b="1" dirty="0" smtClean="0"/>
              <a:t>Objective</a:t>
            </a:r>
            <a:endParaRPr lang="en-US" sz="1200" b="1" dirty="0"/>
          </a:p>
          <a:p>
            <a:pPr marL="82296" lvl="0" indent="0">
              <a:buClr>
                <a:srgbClr val="94B6D2"/>
              </a:buClr>
              <a:buNone/>
            </a:pPr>
            <a:r>
              <a:rPr lang="en-US" sz="1200" dirty="0"/>
              <a:t>“ Define an initial distribution (pattern) of the current population of possums in NSW</a:t>
            </a:r>
            <a:r>
              <a:rPr lang="en-US" sz="1200" dirty="0" smtClean="0"/>
              <a:t>”.</a:t>
            </a:r>
          </a:p>
          <a:p>
            <a:pPr marL="82296" lvl="0" indent="0">
              <a:buClr>
                <a:srgbClr val="94B6D2"/>
              </a:buClr>
              <a:buNone/>
            </a:pPr>
            <a:endParaRPr lang="en-US" sz="1200" b="1" dirty="0" smtClean="0"/>
          </a:p>
          <a:p>
            <a:pPr marL="82296" lvl="0" indent="0">
              <a:buClr>
                <a:srgbClr val="94B6D2"/>
              </a:buClr>
              <a:buNone/>
            </a:pPr>
            <a:r>
              <a:rPr lang="en-US" sz="1200" b="1" dirty="0" smtClean="0"/>
              <a:t>Null Hypothesis</a:t>
            </a:r>
          </a:p>
          <a:p>
            <a:pPr>
              <a:buClr>
                <a:srgbClr val="94B6D2"/>
              </a:buClr>
            </a:pPr>
            <a:r>
              <a:rPr lang="en-US" sz="1200" dirty="0" smtClean="0"/>
              <a:t>What is the probability that the distribution of these features is occurring due to random chance?</a:t>
            </a:r>
          </a:p>
          <a:p>
            <a:pPr marL="82296" lvl="0" indent="0">
              <a:buClr>
                <a:srgbClr val="94B6D2"/>
              </a:buClr>
              <a:buNone/>
            </a:pPr>
            <a:endParaRPr lang="en-US" sz="1200" dirty="0"/>
          </a:p>
          <a:p>
            <a:pPr marL="82296" lvl="0" indent="0">
              <a:buNone/>
            </a:pPr>
            <a:endParaRPr lang="en-US" sz="1100" dirty="0"/>
          </a:p>
          <a:p>
            <a:pPr marL="82296" lvl="0" indent="0">
              <a:buClr>
                <a:srgbClr val="94B6D2"/>
              </a:buClr>
              <a:buNone/>
            </a:pPr>
            <a:endParaRPr lang="en-US" sz="1100" dirty="0" smtClean="0">
              <a:solidFill>
                <a:srgbClr val="775F55"/>
              </a:solidFill>
            </a:endParaRPr>
          </a:p>
          <a:p>
            <a:pPr marL="82296" lvl="0" indent="0">
              <a:buClr>
                <a:srgbClr val="94B6D2"/>
              </a:buClr>
              <a:buNone/>
            </a:pPr>
            <a:endParaRPr lang="en-US" sz="1100" dirty="0" smtClean="0"/>
          </a:p>
          <a:p>
            <a:endParaRPr lang="en-US" sz="1100" dirty="0"/>
          </a:p>
          <a:p>
            <a:endParaRPr lang="en-US" sz="11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048179" y="1524000"/>
            <a:ext cx="2848867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Pseudocode </a:t>
            </a:r>
            <a:r>
              <a:rPr lang="en-US" sz="2400" dirty="0" smtClean="0"/>
              <a:t>(issues)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897816" y="1417319"/>
            <a:ext cx="7784039" cy="4761807"/>
          </a:xfrm>
        </p:spPr>
        <p:txBody>
          <a:bodyPr>
            <a:normAutofit fontScale="40000" lnSpcReduction="20000"/>
          </a:bodyPr>
          <a:lstStyle/>
          <a:p>
            <a:pPr marL="82296" indent="0">
              <a:buNone/>
            </a:pPr>
            <a:endParaRPr lang="en-US" sz="1100" dirty="0"/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Create a new script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Add a header, script name and purpose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US" sz="3000" dirty="0" err="1">
                <a:ea typeface="Calibri" panose="020F0502020204030204" pitchFamily="34" charset="0"/>
                <a:cs typeface="Times New Roman" panose="02020603050405020304" pitchFamily="18" charset="0"/>
              </a:rPr>
              <a:t>Arcpy</a:t>
            </a: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 module and set workspace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Determine the data needed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Coordinates of the location of possums (Atlas Records txt file)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Create new layer using the XY coordinates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b="1" dirty="0">
                <a:ea typeface="Calibri" panose="020F0502020204030204" pitchFamily="34" charset="0"/>
                <a:cs typeface="Times New Roman" panose="02020603050405020304" pitchFamily="18" charset="0"/>
              </a:rPr>
              <a:t>Set the spatial reference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Make a XY event layer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Copy the Features created in the new layer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total of rows copy using the Get Count function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Add print “XY points uploaded and a temporary layer was created”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Perform Select by Attributes in the new layer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Make a Feature Layer to be used in the Selection by Attribute as this function only uses feature layers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b="1" dirty="0">
                <a:ea typeface="Calibri" panose="020F0502020204030204" pitchFamily="34" charset="0"/>
                <a:cs typeface="Times New Roman" panose="02020603050405020304" pitchFamily="18" charset="0"/>
              </a:rPr>
              <a:t>Use Select by Attributes to subset the data to only Dan </a:t>
            </a:r>
            <a:r>
              <a:rPr lang="en-US" sz="30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Lunney’s</a:t>
            </a:r>
            <a:r>
              <a:rPr lang="en-US" sz="3000" b="1" dirty="0"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3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survey (SQL </a:t>
            </a:r>
            <a:r>
              <a:rPr lang="en-US" sz="3000" b="1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exp</a:t>
            </a:r>
            <a:r>
              <a:rPr lang="en-US" sz="3000" b="1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30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Copy new feature class layer to make it permanent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total of rows in new feature class using the </a:t>
            </a:r>
            <a:r>
              <a:rPr lang="en-US" sz="3000" dirty="0" err="1">
                <a:ea typeface="Calibri" panose="020F0502020204030204" pitchFamily="34" charset="0"/>
                <a:cs typeface="Times New Roman" panose="02020603050405020304" pitchFamily="18" charset="0"/>
              </a:rPr>
              <a:t>GetCount</a:t>
            </a: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 function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Delete temporal layer produce by Make Feature Layer 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Add print “Select by Attribute completed”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Analysis of the distribution using Average Nearest Neighbor statistical method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Process ANN</a:t>
            </a:r>
          </a:p>
          <a:p>
            <a:pPr marL="742950" marR="0" lvl="1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Create a list of the ANN output values</a:t>
            </a:r>
          </a:p>
          <a:p>
            <a:pPr marL="1143000" lvl="2" algn="just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nearest neighbor index</a:t>
            </a:r>
          </a:p>
          <a:p>
            <a:pPr marL="1143000" lvl="2" algn="just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z-score of the nearest neighbor index</a:t>
            </a:r>
          </a:p>
          <a:p>
            <a:pPr marL="1143000" lvl="2" algn="just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p-value of the nearest neighbor index</a:t>
            </a:r>
          </a:p>
          <a:p>
            <a:pPr marL="1143000" lvl="2" algn="just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expected mean distance</a:t>
            </a:r>
          </a:p>
          <a:p>
            <a:pPr marL="1143000" lvl="2" algn="just">
              <a:lnSpc>
                <a:spcPct val="107000"/>
              </a:lnSpc>
              <a:spcBef>
                <a:spcPts val="0"/>
              </a:spcBef>
              <a:buFont typeface="+mj-lt"/>
              <a:buAutoNum type="romanL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Print the observed mean distance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000" dirty="0">
                <a:ea typeface="Calibri" panose="020F0502020204030204" pitchFamily="34" charset="0"/>
                <a:cs typeface="Times New Roman" panose="02020603050405020304" pitchFamily="18" charset="0"/>
              </a:rPr>
              <a:t>Add print “Script has completed” to the script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3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 smtClean="0"/>
              <a:t>Script</a:t>
            </a:r>
            <a:r>
              <a:rPr lang="en-US" sz="4400" dirty="0"/>
              <a:t> </a:t>
            </a:r>
            <a:r>
              <a:rPr lang="en-US" sz="4400" dirty="0" smtClean="0"/>
              <a:t>Results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82296" indent="0">
              <a:buNone/>
            </a:pPr>
            <a:endParaRPr lang="en-US" sz="1600" dirty="0">
              <a:solidFill>
                <a:srgbClr val="775F55"/>
              </a:solidFill>
            </a:endParaRPr>
          </a:p>
          <a:p>
            <a:pPr marL="82296" indent="0">
              <a:buNone/>
            </a:pP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89988" y="1524000"/>
            <a:ext cx="5236048" cy="2752898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50888" y="3259339"/>
            <a:ext cx="5323693" cy="30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3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Distribution Map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683327" y="1368829"/>
            <a:ext cx="3706091" cy="3085407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8413174" y="1368829"/>
            <a:ext cx="3612572" cy="30318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581" y="3057005"/>
            <a:ext cx="4181856" cy="370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0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563" y="385156"/>
            <a:ext cx="9997440" cy="1143000"/>
          </a:xfrm>
        </p:spPr>
        <p:txBody>
          <a:bodyPr/>
          <a:lstStyle/>
          <a:p>
            <a:pPr algn="ctr"/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5164" y="1648691"/>
            <a:ext cx="93795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Times New Roman" panose="02020603050405020304" pitchFamily="18" charset="0"/>
              </a:rPr>
              <a:t>The population of Possums is concentrated on the coast line of New South Wales.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Times New Roman" panose="02020603050405020304" pitchFamily="18" charset="0"/>
              </a:rPr>
              <a:t>The Distribution of the Possums is clustered.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Times New Roman" panose="02020603050405020304" pitchFamily="18" charset="0"/>
              </a:rPr>
              <a:t>Given the z-score -60.07, there is a less than 1% likelihood that this clustered pattern could be the result of random chance.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1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ssed Leaves design templat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sed Leaves design template" id="{6021251C-C356-4674-99CE-A4F368EAD86C}" vid="{7E847B84-E5B3-499F-AFCD-1BE4EBBEF5B3}"/>
    </a:ext>
  </a:extLst>
</a:theme>
</file>

<file path=ppt/theme/theme2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E91F623-E94D-4B95-9B28-2E10481CAA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Pressed leaves design slides</Template>
  <TotalTime>0</TotalTime>
  <Words>445</Words>
  <Application>Microsoft Office PowerPoint</Application>
  <PresentationFormat>Widescreen</PresentationFormat>
  <Paragraphs>58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Times New Roman</vt:lpstr>
      <vt:lpstr>Verdana</vt:lpstr>
      <vt:lpstr>Wingdings 2</vt:lpstr>
      <vt:lpstr>Pressed Leaves design template</vt:lpstr>
      <vt:lpstr>Distribution of Possums in NSW</vt:lpstr>
      <vt:lpstr>Current problematic and Background</vt:lpstr>
      <vt:lpstr>Pseudocode (issues)</vt:lpstr>
      <vt:lpstr>Script Results</vt:lpstr>
      <vt:lpstr>Distribution Map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2014-12-02T15:38:38Z</dcterms:created>
  <dcterms:modified xsi:type="dcterms:W3CDTF">2015-12-16T17:18:27Z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TC034605429991</vt:lpwstr>
  </property>
</Properties>
</file>